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6" r:id="rId16"/>
    <p:sldId id="1293" r:id="rId17"/>
    <p:sldId id="1294" r:id="rId18"/>
    <p:sldId id="1295" r:id="rId19"/>
    <p:sldId id="1288" r:id="rId20"/>
    <p:sldId id="1249" r:id="rId21"/>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213164"/>
    <a:srgbClr val="213163"/>
    <a:srgbClr val="841910"/>
    <a:srgbClr val="DFDDFB"/>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:SUMATHI K</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dirty="0">
                <a:solidFill>
                  <a:schemeClr val="tx1"/>
                </a:solidFill>
              </a:rPr>
              <a:t>510421104103</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ARUNAI ENGINEERING </a:t>
            </a:r>
            <a:r>
              <a:rPr lang="en-US" sz="1100" dirty="0">
                <a:solidFill>
                  <a:schemeClr val="tx1"/>
                </a:solidFill>
              </a:rPr>
              <a:t>COLLEGE</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02676" y="704432"/>
            <a:ext cx="8738648" cy="323710"/>
          </a:xfrm>
          <a:prstGeom prst="rect">
            <a:avLst/>
          </a:prstGeom>
          <a:noFill/>
          <a:ln>
            <a:noFill/>
          </a:ln>
        </p:spPr>
        <p:txBody>
          <a:bodyPr spcFirstLastPara="1" wrap="square" lIns="91425" tIns="91425" rIns="91425" bIns="91425" anchor="t" anchorCtr="0">
            <a:noAutofit/>
          </a:bodyPr>
          <a:lstStyle/>
          <a:p>
            <a:pPr lvl="0">
              <a:buSzPts val="2800"/>
            </a:pPr>
            <a:r>
              <a:rPr lang="en-IN" sz="2000" b="1" dirty="0">
                <a:solidFill>
                  <a:srgbClr val="213163"/>
                </a:solidFill>
              </a:rPr>
              <a:t>Modelling &amp; Results:</a:t>
            </a:r>
            <a:br>
              <a:rPr lang="en-IN" sz="2000" b="1" dirty="0">
                <a:solidFill>
                  <a:srgbClr val="213163"/>
                </a:solidFill>
              </a:rPr>
            </a:br>
            <a:r>
              <a:rPr lang="en-IN" sz="2000" b="1" dirty="0">
                <a:solidFill>
                  <a:srgbClr val="213163"/>
                </a:solidFill>
              </a:rPr>
              <a:t>Identify entities:</a:t>
            </a:r>
            <a:br>
              <a:rPr lang="en-IN" sz="2000" b="1" dirty="0">
                <a:solidFill>
                  <a:srgbClr val="213163"/>
                </a:solidFill>
              </a:rPr>
            </a:br>
            <a:r>
              <a:rPr lang="en-IN" sz="2000" b="1" dirty="0">
                <a:solidFill>
                  <a:srgbClr val="213163"/>
                </a:solidFill>
              </a:rPr>
              <a:t>              </a:t>
            </a:r>
            <a:r>
              <a:rPr lang="en-IN" sz="1800" b="1" dirty="0">
                <a:solidFill>
                  <a:schemeClr val="tx2">
                    <a:lumMod val="10000"/>
                  </a:schemeClr>
                </a:solidFill>
              </a:rPr>
              <a:t>It typically identifies the entities such as </a:t>
            </a:r>
            <a:r>
              <a:rPr lang="en-IN" sz="1800" b="1" dirty="0" err="1">
                <a:solidFill>
                  <a:schemeClr val="tx2">
                    <a:lumMod val="10000"/>
                  </a:schemeClr>
                </a:solidFill>
              </a:rPr>
              <a:t>buses,routes,bookings</a:t>
            </a:r>
            <a:r>
              <a:rPr lang="en-IN" sz="1800" b="1" dirty="0">
                <a:solidFill>
                  <a:schemeClr val="tx2">
                    <a:lumMod val="10000"/>
                  </a:schemeClr>
                </a:solidFill>
              </a:rPr>
              <a:t> and users</a:t>
            </a:r>
            <a:r>
              <a:rPr lang="en-IN" sz="2000" b="1" dirty="0">
                <a:solidFill>
                  <a:srgbClr val="213163"/>
                </a:solidFill>
              </a:rPr>
              <a:t>.</a:t>
            </a:r>
            <a:br>
              <a:rPr lang="en-IN" sz="2000" b="1" dirty="0">
                <a:solidFill>
                  <a:srgbClr val="213163"/>
                </a:solidFill>
              </a:rPr>
            </a:br>
            <a:r>
              <a:rPr lang="en-IN" sz="2000" b="1" dirty="0">
                <a:solidFill>
                  <a:srgbClr val="213163"/>
                </a:solidFill>
              </a:rPr>
              <a:t>Define attributes:</a:t>
            </a:r>
            <a:br>
              <a:rPr lang="en-IN" sz="2000" b="1" dirty="0">
                <a:solidFill>
                  <a:srgbClr val="213163"/>
                </a:solidFill>
              </a:rPr>
            </a:br>
            <a:r>
              <a:rPr lang="en-IN" sz="1800" b="1" dirty="0">
                <a:solidFill>
                  <a:schemeClr val="tx2">
                    <a:lumMod val="10000"/>
                  </a:schemeClr>
                </a:solidFill>
              </a:rPr>
              <a:t>               for each </a:t>
            </a:r>
            <a:r>
              <a:rPr lang="en-IN" sz="1800" b="1" dirty="0" err="1">
                <a:solidFill>
                  <a:schemeClr val="tx2">
                    <a:lumMod val="10000"/>
                  </a:schemeClr>
                </a:solidFill>
              </a:rPr>
              <a:t>entity,define</a:t>
            </a:r>
            <a:r>
              <a:rPr lang="en-IN" sz="1800" b="1" dirty="0">
                <a:solidFill>
                  <a:schemeClr val="tx2">
                    <a:lumMod val="10000"/>
                  </a:schemeClr>
                </a:solidFill>
              </a:rPr>
              <a:t> the attributes are needed to be stored.</a:t>
            </a:r>
            <a:br>
              <a:rPr lang="en-IN" sz="1800" b="1" dirty="0">
                <a:solidFill>
                  <a:schemeClr val="tx2">
                    <a:lumMod val="10000"/>
                  </a:schemeClr>
                </a:solidFill>
              </a:rPr>
            </a:br>
            <a:r>
              <a:rPr lang="en-IN" sz="2000" b="1" dirty="0">
                <a:solidFill>
                  <a:srgbClr val="213164"/>
                </a:solidFill>
              </a:rPr>
              <a:t>Establish </a:t>
            </a:r>
            <a:r>
              <a:rPr lang="en-IN" sz="2000" b="1" dirty="0" err="1">
                <a:solidFill>
                  <a:srgbClr val="213164"/>
                </a:solidFill>
              </a:rPr>
              <a:t>Realtionships</a:t>
            </a:r>
            <a:r>
              <a:rPr lang="en-IN" sz="1800" b="1" dirty="0">
                <a:solidFill>
                  <a:schemeClr val="tx2">
                    <a:lumMod val="10000"/>
                  </a:schemeClr>
                </a:solidFill>
              </a:rPr>
              <a:t>:</a:t>
            </a:r>
            <a:br>
              <a:rPr lang="en-IN" sz="1800" b="1" dirty="0">
                <a:solidFill>
                  <a:schemeClr val="tx2">
                    <a:lumMod val="10000"/>
                  </a:schemeClr>
                </a:solidFill>
              </a:rPr>
            </a:br>
            <a:r>
              <a:rPr lang="en-IN" sz="1800" b="1" dirty="0">
                <a:solidFill>
                  <a:schemeClr val="tx2">
                    <a:lumMod val="10000"/>
                  </a:schemeClr>
                </a:solidFill>
              </a:rPr>
              <a:t>                 It determine the relationship between the </a:t>
            </a:r>
            <a:r>
              <a:rPr lang="en-IN" sz="1800" b="1" dirty="0" err="1">
                <a:solidFill>
                  <a:schemeClr val="tx2">
                    <a:lumMod val="10000"/>
                  </a:schemeClr>
                </a:solidFill>
              </a:rPr>
              <a:t>entities.for</a:t>
            </a:r>
            <a:r>
              <a:rPr lang="en-IN" sz="1800" b="1" dirty="0">
                <a:solidFill>
                  <a:schemeClr val="tx2">
                    <a:lumMod val="10000"/>
                  </a:schemeClr>
                </a:solidFill>
              </a:rPr>
              <a:t> </a:t>
            </a:r>
            <a:r>
              <a:rPr lang="en-IN" sz="1800" b="1" dirty="0" err="1">
                <a:solidFill>
                  <a:schemeClr val="tx2">
                    <a:lumMod val="10000"/>
                  </a:schemeClr>
                </a:solidFill>
              </a:rPr>
              <a:t>example,if</a:t>
            </a:r>
            <a:r>
              <a:rPr lang="en-IN" sz="1800" b="1" dirty="0">
                <a:solidFill>
                  <a:schemeClr val="tx2">
                    <a:lumMod val="10000"/>
                  </a:schemeClr>
                </a:solidFill>
              </a:rPr>
              <a:t> a bus may have multiple routes and it may be route multiple bookings.</a:t>
            </a:r>
            <a:br>
              <a:rPr lang="en-IN" sz="1800" b="1" dirty="0">
                <a:solidFill>
                  <a:schemeClr val="tx2">
                    <a:lumMod val="10000"/>
                  </a:schemeClr>
                </a:solidFill>
              </a:rPr>
            </a:br>
            <a:r>
              <a:rPr lang="en-IN" sz="2000" b="1" dirty="0">
                <a:solidFill>
                  <a:srgbClr val="213164"/>
                </a:solidFill>
              </a:rPr>
              <a:t>Model Implementations</a:t>
            </a:r>
            <a:r>
              <a:rPr lang="en-IN" sz="1800" b="1" dirty="0">
                <a:solidFill>
                  <a:schemeClr val="tx2">
                    <a:lumMod val="10000"/>
                  </a:schemeClr>
                </a:solidFill>
              </a:rPr>
              <a:t>:</a:t>
            </a:r>
            <a:br>
              <a:rPr lang="en-IN" sz="1800" b="1" dirty="0">
                <a:solidFill>
                  <a:schemeClr val="tx2">
                    <a:lumMod val="10000"/>
                  </a:schemeClr>
                </a:solidFill>
              </a:rPr>
            </a:br>
            <a:r>
              <a:rPr lang="en-IN" sz="1800" b="1" dirty="0">
                <a:solidFill>
                  <a:schemeClr val="tx2">
                    <a:lumMod val="10000"/>
                  </a:schemeClr>
                </a:solidFill>
              </a:rPr>
              <a:t>                 It creates the models for each entity identified in the system.</a:t>
            </a:r>
            <a:br>
              <a:rPr lang="en-IN" sz="1800" b="1" dirty="0">
                <a:solidFill>
                  <a:schemeClr val="tx2">
                    <a:lumMod val="10000"/>
                  </a:schemeClr>
                </a:solidFill>
              </a:rPr>
            </a:br>
            <a:r>
              <a:rPr lang="en-IN" sz="2000" b="1" dirty="0">
                <a:solidFill>
                  <a:srgbClr val="213164"/>
                </a:solidFill>
              </a:rPr>
              <a:t>Results:</a:t>
            </a:r>
            <a:br>
              <a:rPr lang="en-IN" sz="2000" b="1" dirty="0">
                <a:solidFill>
                  <a:srgbClr val="213164"/>
                </a:solidFill>
              </a:rPr>
            </a:br>
            <a:r>
              <a:rPr lang="en-IN" sz="2000" b="1" dirty="0">
                <a:solidFill>
                  <a:srgbClr val="213164"/>
                </a:solidFill>
              </a:rPr>
              <a:t>                </a:t>
            </a:r>
            <a:r>
              <a:rPr lang="en-IN" sz="1800" b="1" dirty="0">
                <a:solidFill>
                  <a:schemeClr val="tx1">
                    <a:lumMod val="95000"/>
                    <a:lumOff val="5000"/>
                  </a:schemeClr>
                </a:solidFill>
              </a:rPr>
              <a:t>we will effectively implement the system’s functionality and features.</a:t>
            </a:r>
            <a:br>
              <a:rPr lang="en-IN" sz="1800" b="1" dirty="0">
                <a:solidFill>
                  <a:schemeClr val="tx1">
                    <a:lumMod val="95000"/>
                    <a:lumOff val="5000"/>
                  </a:schemeClr>
                </a:solidFill>
              </a:rPr>
            </a:br>
            <a:r>
              <a:rPr lang="en-IN" sz="1800" b="1" dirty="0">
                <a:solidFill>
                  <a:schemeClr val="tx1">
                    <a:lumMod val="95000"/>
                    <a:lumOff val="5000"/>
                  </a:schemeClr>
                </a:solidFill>
              </a:rPr>
              <a:t>  </a:t>
            </a:r>
            <a:br>
              <a:rPr lang="en-IN" sz="1800" b="1" dirty="0">
                <a:solidFill>
                  <a:schemeClr val="tx2">
                    <a:lumMod val="10000"/>
                  </a:schemeClr>
                </a:solidFill>
              </a:rPr>
            </a:br>
            <a:endParaRPr lang="en-IN" sz="1800" dirty="0">
              <a:solidFill>
                <a:schemeClr val="tx2">
                  <a:lumMod val="10000"/>
                </a:schemeClr>
              </a:solidFill>
            </a:endParaRPr>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624841" y="1389601"/>
            <a:ext cx="6847841" cy="2625824"/>
          </a:xfrm>
        </p:spPr>
        <p:txBody>
          <a:bodyPr/>
          <a:lstStyle/>
          <a:p>
            <a:endParaRPr lang="en-US" dirty="0"/>
          </a:p>
        </p:txBody>
      </p:sp>
      <p:pic>
        <p:nvPicPr>
          <p:cNvPr id="7" name="Picture 6">
            <a:extLst>
              <a:ext uri="{FF2B5EF4-FFF2-40B4-BE49-F238E27FC236}">
                <a16:creationId xmlns:a16="http://schemas.microsoft.com/office/drawing/2014/main" id="{457CDC1D-1CE1-3A08-90B0-FB65BF78E6F1}"/>
              </a:ext>
            </a:extLst>
          </p:cNvPr>
          <p:cNvPicPr>
            <a:picLocks noChangeAspect="1"/>
          </p:cNvPicPr>
          <p:nvPr/>
        </p:nvPicPr>
        <p:blipFill>
          <a:blip r:embed="rId2"/>
          <a:stretch>
            <a:fillRect/>
          </a:stretch>
        </p:blipFill>
        <p:spPr>
          <a:xfrm>
            <a:off x="624842" y="1128074"/>
            <a:ext cx="6859242" cy="3855405"/>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Django administration page</a:t>
            </a:r>
          </a:p>
        </p:txBody>
      </p:sp>
      <p:pic>
        <p:nvPicPr>
          <p:cNvPr id="4" name="Picture 3">
            <a:extLst>
              <a:ext uri="{FF2B5EF4-FFF2-40B4-BE49-F238E27FC236}">
                <a16:creationId xmlns:a16="http://schemas.microsoft.com/office/drawing/2014/main" id="{C6BE309A-4DAA-839D-494D-65D31EBC0FAC}"/>
              </a:ext>
            </a:extLst>
          </p:cNvPr>
          <p:cNvPicPr>
            <a:picLocks noChangeAspect="1"/>
          </p:cNvPicPr>
          <p:nvPr/>
        </p:nvPicPr>
        <p:blipFill>
          <a:blip r:embed="rId2"/>
          <a:stretch>
            <a:fillRect/>
          </a:stretch>
        </p:blipFill>
        <p:spPr>
          <a:xfrm>
            <a:off x="995681" y="1115906"/>
            <a:ext cx="6848594" cy="3852334"/>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Finding the buses</a:t>
            </a:r>
          </a:p>
        </p:txBody>
      </p:sp>
      <p:pic>
        <p:nvPicPr>
          <p:cNvPr id="4" name="Picture 3">
            <a:extLst>
              <a:ext uri="{FF2B5EF4-FFF2-40B4-BE49-F238E27FC236}">
                <a16:creationId xmlns:a16="http://schemas.microsoft.com/office/drawing/2014/main" id="{17C471C1-968B-924D-2CFC-681007F496AF}"/>
              </a:ext>
            </a:extLst>
          </p:cNvPr>
          <p:cNvPicPr>
            <a:picLocks noChangeAspect="1"/>
          </p:cNvPicPr>
          <p:nvPr/>
        </p:nvPicPr>
        <p:blipFill>
          <a:blip r:embed="rId2"/>
          <a:stretch>
            <a:fillRect/>
          </a:stretch>
        </p:blipFill>
        <p:spPr>
          <a:xfrm>
            <a:off x="1046480" y="1127760"/>
            <a:ext cx="6646898" cy="373888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List of booking</a:t>
            </a:r>
          </a:p>
        </p:txBody>
      </p:sp>
      <p:pic>
        <p:nvPicPr>
          <p:cNvPr id="4" name="Picture 3">
            <a:extLst>
              <a:ext uri="{FF2B5EF4-FFF2-40B4-BE49-F238E27FC236}">
                <a16:creationId xmlns:a16="http://schemas.microsoft.com/office/drawing/2014/main" id="{1B43B3EB-86D3-3225-A9C5-1DCA18AF9A2A}"/>
              </a:ext>
            </a:extLst>
          </p:cNvPr>
          <p:cNvPicPr>
            <a:picLocks noChangeAspect="1"/>
          </p:cNvPicPr>
          <p:nvPr/>
        </p:nvPicPr>
        <p:blipFill>
          <a:blip r:embed="rId2"/>
          <a:stretch>
            <a:fillRect/>
          </a:stretch>
        </p:blipFill>
        <p:spPr>
          <a:xfrm>
            <a:off x="1158015" y="1148080"/>
            <a:ext cx="6827520" cy="384048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List of booking and cancellation of booking</a:t>
            </a:r>
          </a:p>
        </p:txBody>
      </p:sp>
      <p:pic>
        <p:nvPicPr>
          <p:cNvPr id="4" name="Picture 3">
            <a:extLst>
              <a:ext uri="{FF2B5EF4-FFF2-40B4-BE49-F238E27FC236}">
                <a16:creationId xmlns:a16="http://schemas.microsoft.com/office/drawing/2014/main" id="{753DBCDA-5FC1-DCBE-CFF8-467365C32D76}"/>
              </a:ext>
            </a:extLst>
          </p:cNvPr>
          <p:cNvPicPr>
            <a:picLocks noChangeAspect="1"/>
          </p:cNvPicPr>
          <p:nvPr/>
        </p:nvPicPr>
        <p:blipFill>
          <a:blip r:embed="rId2"/>
          <a:stretch>
            <a:fillRect/>
          </a:stretch>
        </p:blipFill>
        <p:spPr>
          <a:xfrm>
            <a:off x="1371601" y="1123950"/>
            <a:ext cx="6847840" cy="385191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938627" cy="36605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br>
              <a:rPr lang="en-IN" sz="1600" b="1" dirty="0">
                <a:solidFill>
                  <a:srgbClr val="213163"/>
                </a:solidFill>
              </a:rPr>
            </a:br>
            <a:br>
              <a:rPr lang="en-IN" sz="1600" b="1" dirty="0">
                <a:solidFill>
                  <a:srgbClr val="213163"/>
                </a:solidFill>
              </a:rPr>
            </a:br>
            <a:r>
              <a:rPr lang="en-IN" sz="1800" b="1" dirty="0">
                <a:solidFill>
                  <a:schemeClr val="tx1">
                    <a:lumMod val="95000"/>
                    <a:lumOff val="5000"/>
                  </a:schemeClr>
                </a:solidFill>
              </a:rPr>
              <a:t>                    </a:t>
            </a:r>
            <a:r>
              <a:rPr lang="en-US" sz="1800" b="1" dirty="0">
                <a:solidFill>
                  <a:schemeClr val="tx1">
                    <a:lumMod val="95000"/>
                    <a:lumOff val="5000"/>
                  </a:schemeClr>
                </a:solidFill>
              </a:rPr>
              <a:t>In conclusion, the Bus Reservation System developed using Python and Django offers a comprehensive solution for streamlining the process of booking bus tickets. </a:t>
            </a:r>
            <a:br>
              <a:rPr lang="en-US" sz="1800" b="1" dirty="0">
                <a:solidFill>
                  <a:schemeClr val="tx1">
                    <a:lumMod val="95000"/>
                    <a:lumOff val="5000"/>
                  </a:schemeClr>
                </a:solidFill>
              </a:rPr>
            </a:br>
            <a:r>
              <a:rPr lang="en-US" sz="1800" b="1" dirty="0">
                <a:solidFill>
                  <a:schemeClr val="tx1">
                    <a:lumMod val="95000"/>
                    <a:lumOff val="5000"/>
                  </a:schemeClr>
                </a:solidFill>
              </a:rPr>
              <a:t>                   With its robust features, user-friendly interface, and efficient management tools, the system provides numerous benefits for both passengers and administrators</a:t>
            </a:r>
            <a:r>
              <a:rPr lang="en-US" sz="1600" b="1" dirty="0">
                <a:solidFill>
                  <a:srgbClr val="213163"/>
                </a:solidFill>
              </a:rPr>
              <a:t>.</a:t>
            </a:r>
            <a:br>
              <a:rPr lang="en-US" sz="1600" b="1" dirty="0">
                <a:solidFill>
                  <a:srgbClr val="213163"/>
                </a:solidFill>
              </a:rPr>
            </a:br>
            <a:r>
              <a:rPr lang="en-US" sz="1600" b="1" dirty="0">
                <a:solidFill>
                  <a:srgbClr val="213163"/>
                </a:solidFill>
              </a:rPr>
              <a:t>                       </a:t>
            </a:r>
            <a:r>
              <a:rPr lang="en-US" sz="1800" b="1" dirty="0">
                <a:solidFill>
                  <a:schemeClr val="tx1">
                    <a:lumMod val="95000"/>
                    <a:lumOff val="5000"/>
                  </a:schemeClr>
                </a:solidFill>
              </a:rPr>
              <a:t>With continuous maintenance and </a:t>
            </a:r>
            <a:r>
              <a:rPr lang="en-US" sz="1800" b="1" dirty="0" err="1">
                <a:solidFill>
                  <a:schemeClr val="tx1">
                    <a:lumMod val="95000"/>
                    <a:lumOff val="5000"/>
                  </a:schemeClr>
                </a:solidFill>
              </a:rPr>
              <a:t>support,the</a:t>
            </a:r>
            <a:r>
              <a:rPr lang="en-US" sz="1800" b="1" dirty="0">
                <a:solidFill>
                  <a:schemeClr val="tx1">
                    <a:lumMod val="95000"/>
                    <a:lumOff val="5000"/>
                  </a:schemeClr>
                </a:solidFill>
              </a:rPr>
              <a:t> system can evolve to meet the changing requirements of the transportation for both the users and the administrators.</a:t>
            </a:r>
            <a:endParaRPr lang="en-IN" sz="1800" dirty="0">
              <a:solidFill>
                <a:schemeClr val="tx1">
                  <a:lumMod val="95000"/>
                  <a:lumOff val="5000"/>
                </a:schemeClr>
              </a:solidFill>
            </a:endParaRPr>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407067"/>
            <a:ext cx="9012968" cy="477592"/>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SzPts val="2800"/>
              <a:buFont typeface="Arial" panose="020B0604020202020204" pitchFamily="34" charset="0"/>
              <a:buChar char="•"/>
            </a:pPr>
            <a:r>
              <a:rPr lang="en-IN" sz="2000" b="1" dirty="0">
                <a:solidFill>
                  <a:srgbClr val="213163"/>
                </a:solidFill>
              </a:rPr>
              <a:t>ABSTRACT:</a:t>
            </a:r>
            <a:br>
              <a:rPr lang="en-IN" sz="2000" b="1" dirty="0">
                <a:solidFill>
                  <a:srgbClr val="213163"/>
                </a:solidFill>
              </a:rPr>
            </a:br>
            <a:r>
              <a:rPr lang="en-IN" sz="1800" b="1" dirty="0">
                <a:solidFill>
                  <a:srgbClr val="213163"/>
                </a:solidFill>
              </a:rPr>
              <a:t>                  </a:t>
            </a:r>
            <a:r>
              <a:rPr lang="en-IN" sz="1600" b="1" dirty="0">
                <a:solidFill>
                  <a:schemeClr val="tx1">
                    <a:lumMod val="95000"/>
                    <a:lumOff val="5000"/>
                  </a:schemeClr>
                </a:solidFill>
              </a:rPr>
              <a:t>In this </a:t>
            </a:r>
            <a:r>
              <a:rPr lang="en-IN" sz="1600" b="1" dirty="0" err="1">
                <a:solidFill>
                  <a:schemeClr val="tx1">
                    <a:lumMod val="95000"/>
                    <a:lumOff val="5000"/>
                  </a:schemeClr>
                </a:solidFill>
              </a:rPr>
              <a:t>project,the</a:t>
            </a:r>
            <a:r>
              <a:rPr lang="en-IN" sz="1600" b="1" dirty="0">
                <a:solidFill>
                  <a:schemeClr val="tx1">
                    <a:lumMod val="95000"/>
                    <a:lumOff val="5000"/>
                  </a:schemeClr>
                </a:solidFill>
              </a:rPr>
              <a:t> bus reservation system was developed by using the python and Django web frameworks.</a:t>
            </a:r>
            <a:br>
              <a:rPr lang="en-IN" sz="1600" b="1" dirty="0">
                <a:solidFill>
                  <a:schemeClr val="tx1">
                    <a:lumMod val="95000"/>
                    <a:lumOff val="5000"/>
                  </a:schemeClr>
                </a:solidFill>
              </a:rPr>
            </a:br>
            <a:r>
              <a:rPr lang="en-IN" sz="1600" b="1" dirty="0">
                <a:solidFill>
                  <a:schemeClr val="tx1">
                    <a:lumMod val="95000"/>
                    <a:lumOff val="5000"/>
                  </a:schemeClr>
                </a:solidFill>
              </a:rPr>
              <a:t>                  It is the effective </a:t>
            </a:r>
            <a:r>
              <a:rPr lang="en-IN" sz="1600" b="1" dirty="0" err="1">
                <a:solidFill>
                  <a:schemeClr val="tx1">
                    <a:lumMod val="95000"/>
                    <a:lumOff val="5000"/>
                  </a:schemeClr>
                </a:solidFill>
              </a:rPr>
              <a:t>method,which</a:t>
            </a:r>
            <a:r>
              <a:rPr lang="en-IN" sz="1600" b="1" dirty="0">
                <a:solidFill>
                  <a:schemeClr val="tx1">
                    <a:lumMod val="95000"/>
                    <a:lumOff val="5000"/>
                  </a:schemeClr>
                </a:solidFill>
              </a:rPr>
              <a:t> was significant and in the recent trends for the online bus seating booking systems.</a:t>
            </a:r>
            <a:br>
              <a:rPr lang="en-IN" sz="1600" b="1" dirty="0">
                <a:solidFill>
                  <a:schemeClr val="tx1">
                    <a:lumMod val="95000"/>
                    <a:lumOff val="5000"/>
                  </a:schemeClr>
                </a:solidFill>
              </a:rPr>
            </a:br>
            <a:r>
              <a:rPr lang="en-IN" sz="1600" b="1" dirty="0">
                <a:solidFill>
                  <a:schemeClr val="tx1">
                    <a:lumMod val="95000"/>
                    <a:lumOff val="5000"/>
                  </a:schemeClr>
                </a:solidFill>
              </a:rPr>
              <a:t>                  In this bus reservation system was developed for the purpose of booking seats in the bus through online.</a:t>
            </a:r>
            <a:br>
              <a:rPr lang="en-IN" sz="1600" b="1" dirty="0">
                <a:solidFill>
                  <a:schemeClr val="tx1">
                    <a:lumMod val="95000"/>
                    <a:lumOff val="5000"/>
                  </a:schemeClr>
                </a:solidFill>
              </a:rPr>
            </a:br>
            <a:r>
              <a:rPr lang="en-IN" sz="1600" b="1" dirty="0">
                <a:solidFill>
                  <a:schemeClr val="tx1">
                    <a:lumMod val="95000"/>
                    <a:lumOff val="5000"/>
                  </a:schemeClr>
                </a:solidFill>
              </a:rPr>
              <a:t>                  This system consists of some features such as user </a:t>
            </a:r>
            <a:r>
              <a:rPr lang="en-IN" sz="1600" b="1" dirty="0" err="1">
                <a:solidFill>
                  <a:schemeClr val="tx1">
                    <a:lumMod val="95000"/>
                    <a:lumOff val="5000"/>
                  </a:schemeClr>
                </a:solidFill>
              </a:rPr>
              <a:t>registration,route</a:t>
            </a:r>
            <a:r>
              <a:rPr lang="en-IN" sz="1600" b="1" dirty="0">
                <a:solidFill>
                  <a:schemeClr val="tx1">
                    <a:lumMod val="95000"/>
                    <a:lumOff val="5000"/>
                  </a:schemeClr>
                </a:solidFill>
              </a:rPr>
              <a:t> </a:t>
            </a:r>
            <a:r>
              <a:rPr lang="en-IN" sz="1600" b="1" dirty="0" err="1">
                <a:solidFill>
                  <a:schemeClr val="tx1">
                    <a:lumMod val="95000"/>
                    <a:lumOff val="5000"/>
                  </a:schemeClr>
                </a:solidFill>
              </a:rPr>
              <a:t>management,ticket</a:t>
            </a:r>
            <a:r>
              <a:rPr lang="en-IN" sz="1600" b="1" dirty="0">
                <a:solidFill>
                  <a:schemeClr val="tx1">
                    <a:lumMod val="95000"/>
                    <a:lumOff val="5000"/>
                  </a:schemeClr>
                </a:solidFill>
              </a:rPr>
              <a:t> booking and finding buses.</a:t>
            </a:r>
            <a:br>
              <a:rPr lang="en-IN" sz="1600" b="1" dirty="0">
                <a:solidFill>
                  <a:schemeClr val="tx1">
                    <a:lumMod val="95000"/>
                    <a:lumOff val="5000"/>
                  </a:schemeClr>
                </a:solidFill>
              </a:rPr>
            </a:br>
            <a:r>
              <a:rPr lang="en-IN" sz="1600" b="1" dirty="0">
                <a:solidFill>
                  <a:schemeClr val="tx1">
                    <a:lumMod val="95000"/>
                    <a:lumOff val="5000"/>
                  </a:schemeClr>
                </a:solidFill>
              </a:rPr>
              <a:t>                   The purpose of this system is to create a user-friendly and efficient platform for managing bus bookings and reservations.</a:t>
            </a:r>
            <a:br>
              <a:rPr lang="en-IN" sz="1600" b="1" dirty="0">
                <a:solidFill>
                  <a:schemeClr val="tx1">
                    <a:lumMod val="95000"/>
                    <a:lumOff val="5000"/>
                  </a:schemeClr>
                </a:solidFill>
              </a:rPr>
            </a:br>
            <a:r>
              <a:rPr lang="en-IN" sz="1600" b="1" dirty="0">
                <a:solidFill>
                  <a:schemeClr val="tx1">
                    <a:lumMod val="95000"/>
                    <a:lumOff val="5000"/>
                  </a:schemeClr>
                </a:solidFill>
              </a:rPr>
              <a:t>                    This project represents that the modernized step towards the bus reservation process ,it is also offering the reliable and scalable solution for the transportation.</a:t>
            </a:r>
            <a:br>
              <a:rPr lang="en-IN" sz="1600" b="1" dirty="0">
                <a:solidFill>
                  <a:schemeClr val="tx1">
                    <a:lumMod val="95000"/>
                    <a:lumOff val="5000"/>
                  </a:schemeClr>
                </a:solidFill>
              </a:rPr>
            </a:br>
            <a:r>
              <a:rPr lang="en-IN" sz="1600" b="1" dirty="0">
                <a:solidFill>
                  <a:schemeClr val="tx1">
                    <a:lumMod val="95000"/>
                    <a:lumOff val="5000"/>
                  </a:schemeClr>
                </a:solidFill>
              </a:rPr>
              <a:t>                    It handles the Python programming </a:t>
            </a:r>
            <a:r>
              <a:rPr lang="en-IN" sz="1600" b="1" dirty="0" err="1">
                <a:solidFill>
                  <a:schemeClr val="tx1">
                    <a:lumMod val="95000"/>
                    <a:lumOff val="5000"/>
                  </a:schemeClr>
                </a:solidFill>
              </a:rPr>
              <a:t>lamguage,Django</a:t>
            </a:r>
            <a:r>
              <a:rPr lang="en-IN" sz="1600" b="1" dirty="0">
                <a:solidFill>
                  <a:schemeClr val="tx1">
                    <a:lumMod val="95000"/>
                    <a:lumOff val="5000"/>
                  </a:schemeClr>
                </a:solidFill>
              </a:rPr>
              <a:t> web </a:t>
            </a:r>
            <a:r>
              <a:rPr lang="en-IN" sz="1600" b="1" dirty="0" err="1">
                <a:solidFill>
                  <a:schemeClr val="tx1">
                    <a:lumMod val="95000"/>
                    <a:lumOff val="5000"/>
                  </a:schemeClr>
                </a:solidFill>
              </a:rPr>
              <a:t>framework,Sqlite,databases,data</a:t>
            </a:r>
            <a:r>
              <a:rPr lang="en-IN" sz="1600" b="1" dirty="0">
                <a:solidFill>
                  <a:schemeClr val="tx1">
                    <a:lumMod val="95000"/>
                    <a:lumOff val="5000"/>
                  </a:schemeClr>
                </a:solidFill>
              </a:rPr>
              <a:t> analysis and insights of the data enables the better decision making and some strategic planning.</a:t>
            </a:r>
            <a:br>
              <a:rPr lang="en-IN" sz="1600" b="1" dirty="0">
                <a:solidFill>
                  <a:schemeClr val="tx1">
                    <a:lumMod val="95000"/>
                    <a:lumOff val="5000"/>
                  </a:schemeClr>
                </a:solidFill>
              </a:rPr>
            </a:br>
            <a:r>
              <a:rPr lang="en-IN" sz="1800" b="1" dirty="0">
                <a:solidFill>
                  <a:schemeClr val="tx1">
                    <a:lumMod val="95000"/>
                    <a:lumOff val="5000"/>
                  </a:schemeClr>
                </a:solidFill>
              </a:rPr>
              <a:t>                      </a:t>
            </a:r>
            <a:endParaRPr lang="en-IN" sz="1800" dirty="0">
              <a:solidFill>
                <a:schemeClr val="tx1">
                  <a:lumMod val="95000"/>
                  <a:lumOff val="5000"/>
                </a:schemeClr>
              </a:solidFill>
            </a:endParaRPr>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923758" cy="537066"/>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ts val="2800"/>
              <a:buNone/>
            </a:pPr>
            <a:r>
              <a:rPr lang="en-IN" sz="2000" b="1" dirty="0">
                <a:solidFill>
                  <a:srgbClr val="213163"/>
                </a:solidFill>
              </a:rPr>
              <a:t>Problem Statement</a:t>
            </a:r>
            <a:r>
              <a:rPr lang="en-IN" sz="1600" b="1" dirty="0">
                <a:solidFill>
                  <a:srgbClr val="213163"/>
                </a:solidFill>
              </a:rPr>
              <a:t>:</a:t>
            </a:r>
            <a:br>
              <a:rPr lang="en-IN" sz="1600" b="1" dirty="0">
                <a:solidFill>
                  <a:srgbClr val="213163"/>
                </a:solidFill>
              </a:rPr>
            </a:br>
            <a:r>
              <a:rPr lang="en-IN" sz="1600" b="1" dirty="0">
                <a:solidFill>
                  <a:srgbClr val="213163"/>
                </a:solidFill>
              </a:rPr>
              <a:t>                           </a:t>
            </a:r>
            <a:br>
              <a:rPr lang="en-IN" sz="1600" b="1" dirty="0">
                <a:solidFill>
                  <a:srgbClr val="213163"/>
                </a:solidFill>
              </a:rPr>
            </a:br>
            <a:r>
              <a:rPr lang="en-IN" sz="1600" b="1" dirty="0">
                <a:solidFill>
                  <a:srgbClr val="213163"/>
                </a:solidFill>
              </a:rPr>
              <a:t>                        </a:t>
            </a:r>
            <a:r>
              <a:rPr lang="en-IN" sz="1800" b="1" dirty="0">
                <a:solidFill>
                  <a:schemeClr val="tx1">
                    <a:lumMod val="95000"/>
                    <a:lumOff val="5000"/>
                  </a:schemeClr>
                </a:solidFill>
              </a:rPr>
              <a:t>The problem statement of this bus reservation system is to develop a web-based reservation system using python and Django framework to do the process of booking bus tickets for passengers in an effective manner and in an user-friendly manner</a:t>
            </a:r>
            <a:r>
              <a:rPr lang="en-IN" sz="1600" b="1" dirty="0">
                <a:solidFill>
                  <a:srgbClr val="213163"/>
                </a:solidFill>
              </a:rPr>
              <a:t>.</a:t>
            </a: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9012969" cy="224815"/>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SzPts val="2800"/>
              <a:buFont typeface="Arial" panose="020B0604020202020204" pitchFamily="34" charset="0"/>
              <a:buChar char="•"/>
            </a:pPr>
            <a:r>
              <a:rPr lang="en-IN" sz="2000" b="1" dirty="0">
                <a:solidFill>
                  <a:srgbClr val="213163"/>
                </a:solidFill>
              </a:rPr>
              <a:t>Project Overview:</a:t>
            </a:r>
            <a:br>
              <a:rPr lang="en-IN" sz="2000" b="1" dirty="0">
                <a:solidFill>
                  <a:srgbClr val="213163"/>
                </a:solidFill>
              </a:rPr>
            </a:br>
            <a:r>
              <a:rPr lang="en-IN" sz="2000" b="1" dirty="0">
                <a:solidFill>
                  <a:srgbClr val="213163"/>
                </a:solidFill>
              </a:rPr>
              <a:t>                     </a:t>
            </a:r>
            <a:r>
              <a:rPr lang="en-IN" sz="1800" b="1" dirty="0">
                <a:solidFill>
                  <a:schemeClr val="tx1">
                    <a:lumMod val="95000"/>
                    <a:lumOff val="5000"/>
                  </a:schemeClr>
                </a:solidFill>
              </a:rPr>
              <a:t>The Bus Reservation System is a web-based application developed using python and Django framework.</a:t>
            </a:r>
            <a:br>
              <a:rPr lang="en-IN" sz="1800" b="1" dirty="0">
                <a:solidFill>
                  <a:schemeClr val="tx1">
                    <a:lumMod val="95000"/>
                    <a:lumOff val="5000"/>
                  </a:schemeClr>
                </a:solidFill>
              </a:rPr>
            </a:br>
            <a:r>
              <a:rPr lang="en-IN" sz="1800" b="1" dirty="0">
                <a:solidFill>
                  <a:schemeClr val="tx1">
                    <a:lumMod val="95000"/>
                    <a:lumOff val="5000"/>
                  </a:schemeClr>
                </a:solidFill>
              </a:rPr>
              <a:t>                        It aims to simplify the process of booking bus tickets for passengers while administrators with tools to manage  the details of </a:t>
            </a:r>
            <a:br>
              <a:rPr lang="en-IN" sz="1800" b="1" dirty="0">
                <a:solidFill>
                  <a:schemeClr val="tx1">
                    <a:lumMod val="95000"/>
                    <a:lumOff val="5000"/>
                  </a:schemeClr>
                </a:solidFill>
              </a:rPr>
            </a:br>
            <a:r>
              <a:rPr lang="en-IN" sz="1800" b="1" dirty="0" err="1">
                <a:solidFill>
                  <a:schemeClr val="tx1">
                    <a:lumMod val="95000"/>
                    <a:lumOff val="5000"/>
                  </a:schemeClr>
                </a:solidFill>
              </a:rPr>
              <a:t>buses,routes,bookings,and</a:t>
            </a:r>
            <a:r>
              <a:rPr lang="en-IN" sz="1800" b="1" dirty="0">
                <a:solidFill>
                  <a:schemeClr val="tx1">
                    <a:lumMod val="95000"/>
                    <a:lumOff val="5000"/>
                  </a:schemeClr>
                </a:solidFill>
              </a:rPr>
              <a:t> user accounts efficiently.</a:t>
            </a:r>
            <a:br>
              <a:rPr lang="en-IN" sz="1800" b="1" dirty="0">
                <a:solidFill>
                  <a:schemeClr val="tx1">
                    <a:lumMod val="95000"/>
                    <a:lumOff val="5000"/>
                  </a:schemeClr>
                </a:solidFill>
              </a:rPr>
            </a:br>
            <a:r>
              <a:rPr lang="en-IN" sz="1800" b="1" dirty="0">
                <a:solidFill>
                  <a:schemeClr val="tx1">
                    <a:lumMod val="95000"/>
                    <a:lumOff val="5000"/>
                  </a:schemeClr>
                </a:solidFill>
              </a:rPr>
              <a:t>                         It involves creating an web interface for users to book bus tickets seamlessly and the administrators will access to manage the  </a:t>
            </a:r>
            <a:r>
              <a:rPr lang="en-IN" sz="1800" b="1" dirty="0" err="1">
                <a:solidFill>
                  <a:schemeClr val="tx1">
                    <a:lumMod val="95000"/>
                    <a:lumOff val="5000"/>
                  </a:schemeClr>
                </a:solidFill>
              </a:rPr>
              <a:t>routes,schedules</a:t>
            </a:r>
            <a:r>
              <a:rPr lang="en-IN" sz="1800" b="1" dirty="0">
                <a:solidFill>
                  <a:schemeClr val="tx1">
                    <a:lumMod val="95000"/>
                    <a:lumOff val="5000"/>
                  </a:schemeClr>
                </a:solidFill>
              </a:rPr>
              <a:t> and user information securely.</a:t>
            </a:r>
            <a:br>
              <a:rPr lang="en-IN" sz="1800" b="1" dirty="0">
                <a:solidFill>
                  <a:schemeClr val="tx1">
                    <a:lumMod val="95000"/>
                    <a:lumOff val="5000"/>
                  </a:schemeClr>
                </a:solidFill>
              </a:rPr>
            </a:br>
            <a:r>
              <a:rPr lang="en-IN" sz="1800" b="1" dirty="0">
                <a:solidFill>
                  <a:schemeClr val="tx1">
                    <a:lumMod val="95000"/>
                    <a:lumOff val="5000"/>
                  </a:schemeClr>
                </a:solidFill>
              </a:rPr>
              <a:t>                          In this </a:t>
            </a:r>
            <a:r>
              <a:rPr lang="en-IN" sz="1800" b="1" dirty="0" err="1">
                <a:solidFill>
                  <a:schemeClr val="tx1">
                    <a:lumMod val="95000"/>
                    <a:lumOff val="5000"/>
                  </a:schemeClr>
                </a:solidFill>
              </a:rPr>
              <a:t>system,the</a:t>
            </a:r>
            <a:r>
              <a:rPr lang="en-IN" sz="1800" b="1" dirty="0">
                <a:solidFill>
                  <a:schemeClr val="tx1">
                    <a:lumMod val="95000"/>
                    <a:lumOff val="5000"/>
                  </a:schemeClr>
                </a:solidFill>
              </a:rPr>
              <a:t> passengers can see real-time seat availability while making bookings to choose their seats conveniently so that’s why it is more reliable and user-friendly to the users. </a:t>
            </a:r>
            <a:br>
              <a:rPr lang="en-IN" sz="1800" b="1" dirty="0">
                <a:solidFill>
                  <a:schemeClr val="tx1">
                    <a:lumMod val="95000"/>
                    <a:lumOff val="5000"/>
                  </a:schemeClr>
                </a:solidFill>
              </a:rPr>
            </a:br>
            <a:r>
              <a:rPr lang="en-IN" sz="1800" b="1" dirty="0">
                <a:solidFill>
                  <a:schemeClr val="tx1">
                    <a:lumMod val="95000"/>
                    <a:lumOff val="5000"/>
                  </a:schemeClr>
                </a:solidFill>
              </a:rPr>
              <a:t>                          </a:t>
            </a:r>
            <a:br>
              <a:rPr lang="en-IN" sz="1800" b="1" dirty="0">
                <a:solidFill>
                  <a:schemeClr val="tx1">
                    <a:lumMod val="95000"/>
                    <a:lumOff val="5000"/>
                  </a:schemeClr>
                </a:solidFill>
              </a:rPr>
            </a:br>
            <a:endParaRPr lang="en-IN" sz="1800" dirty="0">
              <a:solidFill>
                <a:schemeClr val="tx1">
                  <a:lumMod val="95000"/>
                  <a:lumOff val="5000"/>
                </a:schemeClr>
              </a:solidFill>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9012968" cy="42007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000" b="1" dirty="0">
                <a:solidFill>
                  <a:srgbClr val="213163"/>
                </a:solidFill>
              </a:rPr>
              <a:t>Proposed Solution:</a:t>
            </a:r>
            <a:br>
              <a:rPr lang="en-IN" sz="2000" b="1" dirty="0">
                <a:solidFill>
                  <a:srgbClr val="213163"/>
                </a:solidFill>
              </a:rPr>
            </a:br>
            <a:r>
              <a:rPr lang="en-IN" sz="2000" b="1" dirty="0">
                <a:solidFill>
                  <a:srgbClr val="213163"/>
                </a:solidFill>
              </a:rPr>
              <a:t>                    </a:t>
            </a:r>
            <a:endParaRPr lang="en-IN" sz="20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1032" y="981378"/>
            <a:ext cx="8673646" cy="4613058"/>
          </a:xfrm>
          <a:prstGeom prst="rect">
            <a:avLst/>
          </a:prstGeom>
          <a:noFill/>
        </p:spPr>
        <p:txBody>
          <a:bodyPr wrap="square">
            <a:spAutoFit/>
          </a:bodyPr>
          <a:lstStyle/>
          <a:p>
            <a:pPr algn="l">
              <a:lnSpc>
                <a:spcPct val="150000"/>
              </a:lnSpc>
            </a:pPr>
            <a:r>
              <a:rPr lang="en-US" sz="1800" b="1" dirty="0">
                <a:solidFill>
                  <a:srgbClr val="213163"/>
                </a:solidFill>
                <a:latin typeface="Times New Roman" panose="02020603050405020304" pitchFamily="18" charset="0"/>
                <a:cs typeface="Times New Roman" panose="02020603050405020304" pitchFamily="18" charset="0"/>
              </a:rPr>
              <a:t>User authentication and authorization:</a:t>
            </a:r>
          </a:p>
          <a:p>
            <a:pPr algn="l">
              <a:lnSpc>
                <a:spcPct val="150000"/>
              </a:lnSpc>
            </a:pPr>
            <a:r>
              <a:rPr lang="en-US" sz="1800" b="1" i="0" dirty="0">
                <a:solidFill>
                  <a:srgbClr val="374151"/>
                </a:solidFill>
                <a:effectLst/>
                <a:latin typeface="Times New Roman" panose="02020603050405020304" pitchFamily="18" charset="0"/>
                <a:cs typeface="Times New Roman" panose="02020603050405020304" pitchFamily="18" charset="0"/>
              </a:rPr>
              <a:t>                   Users will register and login in the </a:t>
            </a:r>
            <a:r>
              <a:rPr lang="en-US" sz="1800" b="1" i="0" dirty="0" err="1">
                <a:solidFill>
                  <a:srgbClr val="374151"/>
                </a:solidFill>
                <a:effectLst/>
                <a:latin typeface="Times New Roman" panose="02020603050405020304" pitchFamily="18" charset="0"/>
                <a:cs typeface="Times New Roman" panose="02020603050405020304" pitchFamily="18" charset="0"/>
              </a:rPr>
              <a:t>system.It</a:t>
            </a:r>
            <a:r>
              <a:rPr lang="en-US" sz="1800" b="1" i="0" dirty="0">
                <a:solidFill>
                  <a:srgbClr val="374151"/>
                </a:solidFill>
                <a:effectLst/>
                <a:latin typeface="Times New Roman" panose="02020603050405020304" pitchFamily="18" charset="0"/>
                <a:cs typeface="Times New Roman" panose="02020603050405020304" pitchFamily="18" charset="0"/>
              </a:rPr>
              <a:t> will be utilized for user management.</a:t>
            </a:r>
          </a:p>
          <a:p>
            <a:pPr algn="l">
              <a:lnSpc>
                <a:spcPct val="150000"/>
              </a:lnSpc>
            </a:pPr>
            <a:r>
              <a:rPr lang="en-US" sz="1800" b="1" dirty="0">
                <a:solidFill>
                  <a:srgbClr val="213163"/>
                </a:solidFill>
                <a:latin typeface="Times New Roman" panose="02020603050405020304" pitchFamily="18" charset="0"/>
                <a:cs typeface="Times New Roman" panose="02020603050405020304" pitchFamily="18" charset="0"/>
              </a:rPr>
              <a:t>Bus  and route management:</a:t>
            </a:r>
          </a:p>
          <a:p>
            <a:pPr algn="l">
              <a:lnSpc>
                <a:spcPct val="150000"/>
              </a:lnSpc>
            </a:pPr>
            <a:r>
              <a:rPr lang="en-US" sz="1800" b="1" dirty="0">
                <a:solidFill>
                  <a:srgbClr val="374151"/>
                </a:solidFill>
                <a:latin typeface="Times New Roman" panose="02020603050405020304" pitchFamily="18" charset="0"/>
                <a:cs typeface="Times New Roman" panose="02020603050405020304" pitchFamily="18" charset="0"/>
              </a:rPr>
              <a:t>                    Admin should enter the details of the bus such as bus </a:t>
            </a:r>
            <a:r>
              <a:rPr lang="en-US" sz="1800" b="1" dirty="0" err="1">
                <a:solidFill>
                  <a:srgbClr val="374151"/>
                </a:solidFill>
                <a:latin typeface="Times New Roman" panose="02020603050405020304" pitchFamily="18" charset="0"/>
                <a:cs typeface="Times New Roman" panose="02020603050405020304" pitchFamily="18" charset="0"/>
              </a:rPr>
              <a:t>route,departure</a:t>
            </a:r>
            <a:r>
              <a:rPr lang="en-US" sz="1800" b="1" dirty="0">
                <a:solidFill>
                  <a:srgbClr val="374151"/>
                </a:solidFill>
                <a:latin typeface="Times New Roman" panose="02020603050405020304" pitchFamily="18" charset="0"/>
                <a:cs typeface="Times New Roman" panose="02020603050405020304" pitchFamily="18" charset="0"/>
              </a:rPr>
              <a:t> </a:t>
            </a:r>
            <a:r>
              <a:rPr lang="en-US" sz="1800" b="1" dirty="0" err="1">
                <a:solidFill>
                  <a:srgbClr val="374151"/>
                </a:solidFill>
                <a:latin typeface="Times New Roman" panose="02020603050405020304" pitchFamily="18" charset="0"/>
                <a:cs typeface="Times New Roman" panose="02020603050405020304" pitchFamily="18" charset="0"/>
              </a:rPr>
              <a:t>time,and</a:t>
            </a:r>
            <a:r>
              <a:rPr lang="en-US" sz="1800" b="1" dirty="0">
                <a:solidFill>
                  <a:srgbClr val="374151"/>
                </a:solidFill>
                <a:latin typeface="Times New Roman" panose="02020603050405020304" pitchFamily="18" charset="0"/>
                <a:cs typeface="Times New Roman" panose="02020603050405020304" pitchFamily="18" charset="0"/>
              </a:rPr>
              <a:t> available seats.</a:t>
            </a:r>
          </a:p>
          <a:p>
            <a:pPr algn="l">
              <a:lnSpc>
                <a:spcPct val="150000"/>
              </a:lnSpc>
            </a:pPr>
            <a:r>
              <a:rPr lang="en-US" sz="1800" b="1" dirty="0">
                <a:solidFill>
                  <a:srgbClr val="213163"/>
                </a:solidFill>
                <a:latin typeface="Times New Roman" panose="02020603050405020304" pitchFamily="18" charset="0"/>
                <a:cs typeface="Times New Roman" panose="02020603050405020304" pitchFamily="18" charset="0"/>
              </a:rPr>
              <a:t>Seat selection and Booking:</a:t>
            </a:r>
          </a:p>
          <a:p>
            <a:pPr algn="l">
              <a:lnSpc>
                <a:spcPct val="150000"/>
              </a:lnSpc>
            </a:pPr>
            <a:r>
              <a:rPr lang="en-US" sz="1800" b="1" dirty="0">
                <a:solidFill>
                  <a:srgbClr val="374151"/>
                </a:solidFill>
                <a:latin typeface="Times New Roman" panose="02020603050405020304" pitchFamily="18" charset="0"/>
                <a:cs typeface="Times New Roman" panose="02020603050405020304" pitchFamily="18" charset="0"/>
              </a:rPr>
              <a:t>                    Passengers can search for the availability and select for the available buses based on the </a:t>
            </a:r>
            <a:r>
              <a:rPr lang="en-US" sz="1800" b="1" dirty="0" err="1">
                <a:solidFill>
                  <a:srgbClr val="374151"/>
                </a:solidFill>
                <a:latin typeface="Times New Roman" panose="02020603050405020304" pitchFamily="18" charset="0"/>
                <a:cs typeface="Times New Roman" panose="02020603050405020304" pitchFamily="18" charset="0"/>
              </a:rPr>
              <a:t>origin,destination</a:t>
            </a:r>
            <a:r>
              <a:rPr lang="en-US" sz="1800" b="1" dirty="0">
                <a:solidFill>
                  <a:srgbClr val="374151"/>
                </a:solidFill>
                <a:latin typeface="Times New Roman" panose="02020603050405020304" pitchFamily="18" charset="0"/>
                <a:cs typeface="Times New Roman" panose="02020603050405020304" pitchFamily="18" charset="0"/>
              </a:rPr>
              <a:t> and the date of travel.</a:t>
            </a:r>
          </a:p>
          <a:p>
            <a:pPr algn="l">
              <a:lnSpc>
                <a:spcPct val="150000"/>
              </a:lnSpc>
            </a:pPr>
            <a:endParaRPr lang="en-US" sz="1800" b="1" dirty="0">
              <a:solidFill>
                <a:srgbClr val="374151"/>
              </a:solidFill>
              <a:latin typeface="Times New Roman" panose="02020603050405020304" pitchFamily="18" charset="0"/>
              <a:cs typeface="Times New Roman" panose="02020603050405020304" pitchFamily="18" charset="0"/>
            </a:endParaRPr>
          </a:p>
          <a:p>
            <a:pPr algn="l">
              <a:lnSpc>
                <a:spcPct val="150000"/>
              </a:lnSpc>
            </a:pPr>
            <a:r>
              <a:rPr lang="en-US" sz="1800" b="1" dirty="0">
                <a:solidFill>
                  <a:srgbClr val="374151"/>
                </a:solidFill>
                <a:latin typeface="Times New Roman" panose="02020603050405020304" pitchFamily="18" charset="0"/>
                <a:cs typeface="Times New Roman" panose="02020603050405020304" pitchFamily="18" charset="0"/>
              </a:rPr>
              <a:t> </a:t>
            </a:r>
            <a:endParaRPr lang="en-US" sz="1800" b="1"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60009" y="566082"/>
            <a:ext cx="8846634" cy="4254819"/>
          </a:xfrm>
          <a:prstGeom prst="rect">
            <a:avLst/>
          </a:prstGeom>
          <a:noFill/>
        </p:spPr>
        <p:txBody>
          <a:bodyPr wrap="square">
            <a:spAutoFit/>
          </a:bodyPr>
          <a:lstStyle/>
          <a:p>
            <a:pPr marL="457200" lvl="1" algn="l">
              <a:lnSpc>
                <a:spcPct val="150000"/>
              </a:lnSpc>
            </a:pPr>
            <a:r>
              <a:rPr lang="en-US" sz="2000" b="0" i="0" dirty="0">
                <a:solidFill>
                  <a:srgbClr val="374151"/>
                </a:solidFill>
                <a:effectLst/>
                <a:latin typeface="Times New Roman" panose="02020603050405020304" pitchFamily="18" charset="0"/>
                <a:cs typeface="Times New Roman" panose="02020603050405020304" pitchFamily="18" charset="0"/>
              </a:rPr>
              <a:t>Payment Integration:</a:t>
            </a:r>
          </a:p>
          <a:p>
            <a:pPr marL="457200" lvl="1" algn="l">
              <a:lnSpc>
                <a:spcPct val="150000"/>
              </a:lnSpc>
            </a:pPr>
            <a:r>
              <a:rPr lang="en-US" sz="1800" b="0" i="0" dirty="0">
                <a:solidFill>
                  <a:srgbClr val="374151"/>
                </a:solidFill>
                <a:effectLst/>
                <a:latin typeface="Times New Roman" panose="02020603050405020304" pitchFamily="18" charset="0"/>
                <a:cs typeface="Times New Roman" panose="02020603050405020304" pitchFamily="18" charset="0"/>
              </a:rPr>
              <a:t>                       </a:t>
            </a:r>
            <a:r>
              <a:rPr lang="en-US" sz="1800" b="1" i="0" dirty="0">
                <a:solidFill>
                  <a:schemeClr val="tx1">
                    <a:lumMod val="95000"/>
                    <a:lumOff val="5000"/>
                  </a:schemeClr>
                </a:solidFill>
                <a:effectLst/>
                <a:latin typeface="Times New Roman" panose="02020603050405020304" pitchFamily="18" charset="0"/>
                <a:cs typeface="Times New Roman" panose="02020603050405020304" pitchFamily="18" charset="0"/>
              </a:rPr>
              <a:t>Passengers can done their payments through the credit/debit cards for enabling secure payments</a:t>
            </a:r>
            <a: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t>.</a:t>
            </a:r>
          </a:p>
          <a:p>
            <a:pPr marL="457200" lvl="1" algn="l">
              <a:lnSpc>
                <a:spcPct val="150000"/>
              </a:lnSpc>
            </a:pPr>
            <a:r>
              <a:rPr lang="en-US" sz="2000" dirty="0">
                <a:solidFill>
                  <a:srgbClr val="213164"/>
                </a:solidFill>
                <a:latin typeface="Times New Roman" panose="02020603050405020304" pitchFamily="18" charset="0"/>
                <a:cs typeface="Times New Roman" panose="02020603050405020304" pitchFamily="18" charset="0"/>
              </a:rPr>
              <a:t>Booking management</a:t>
            </a: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a:t>
            </a:r>
          </a:p>
          <a:p>
            <a:pPr marL="457200" lvl="1" algn="l">
              <a:lnSpc>
                <a:spcPct val="150000"/>
              </a:lnSpc>
            </a:pPr>
            <a:r>
              <a:rPr lang="en-US" sz="1800" b="1" i="0" dirty="0">
                <a:solidFill>
                  <a:schemeClr val="tx1">
                    <a:lumMod val="95000"/>
                    <a:lumOff val="5000"/>
                  </a:schemeClr>
                </a:solidFill>
                <a:effectLst/>
                <a:latin typeface="Times New Roman" panose="02020603050405020304" pitchFamily="18" charset="0"/>
                <a:cs typeface="Times New Roman" panose="02020603050405020304" pitchFamily="18" charset="0"/>
              </a:rPr>
              <a:t>                       Passengers can view their booking history and the cancellation processes and the upcoming trips also they can see</a:t>
            </a:r>
            <a: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t>.</a:t>
            </a:r>
          </a:p>
          <a:p>
            <a:pPr marL="457200" lvl="1" algn="l">
              <a:lnSpc>
                <a:spcPct val="150000"/>
              </a:lnSpc>
            </a:pPr>
            <a:r>
              <a:rPr lang="en-US" sz="2000" dirty="0">
                <a:solidFill>
                  <a:srgbClr val="213164"/>
                </a:solidFill>
                <a:latin typeface="Times New Roman" panose="02020603050405020304" pitchFamily="18" charset="0"/>
                <a:cs typeface="Times New Roman" panose="02020603050405020304" pitchFamily="18" charset="0"/>
              </a:rPr>
              <a:t>Real-time seat availability:</a:t>
            </a:r>
          </a:p>
          <a:p>
            <a:pPr marL="457200" lvl="1" algn="l">
              <a:lnSpc>
                <a:spcPct val="150000"/>
              </a:lnSpc>
            </a:pPr>
            <a: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sz="1800" b="1" i="0" dirty="0">
                <a:solidFill>
                  <a:schemeClr val="tx1">
                    <a:lumMod val="95000"/>
                    <a:lumOff val="5000"/>
                  </a:schemeClr>
                </a:solidFill>
                <a:effectLst/>
                <a:latin typeface="Times New Roman" panose="02020603050405020304" pitchFamily="18" charset="0"/>
                <a:cs typeface="Times New Roman" panose="02020603050405020304" pitchFamily="18" charset="0"/>
              </a:rPr>
              <a:t>Seat availability will be updated dynamically based on ongoing bookings and cancellations and admin dashboards for generating reports.</a:t>
            </a:r>
            <a:endParaRPr lang="en-US" sz="1800" b="1" i="0" dirty="0">
              <a:solidFill>
                <a:srgbClr val="213164"/>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3285893" y="4750142"/>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138652" y="467589"/>
            <a:ext cx="8336481" cy="5167056"/>
          </a:xfrm>
          <a:prstGeom prst="rect">
            <a:avLst/>
          </a:prstGeom>
          <a:noFill/>
        </p:spPr>
        <p:txBody>
          <a:bodyPr wrap="square">
            <a:spAutoFit/>
          </a:bodyPr>
          <a:lstStyle/>
          <a:p>
            <a:pPr marL="457200" lvl="1" algn="l">
              <a:lnSpc>
                <a:spcPct val="150000"/>
              </a:lnSpc>
            </a:pPr>
            <a:r>
              <a:rPr lang="en-US" sz="2000" b="0" i="0" dirty="0">
                <a:solidFill>
                  <a:srgbClr val="374151"/>
                </a:solidFill>
                <a:effectLst/>
                <a:latin typeface="Times New Roman" panose="02020603050405020304" pitchFamily="18" charset="0"/>
                <a:cs typeface="Times New Roman" panose="02020603050405020304" pitchFamily="18" charset="0"/>
              </a:rPr>
              <a:t>Future Enhancements:</a:t>
            </a:r>
          </a:p>
          <a:p>
            <a:pPr marL="457200" lvl="1">
              <a:lnSpc>
                <a:spcPct val="150000"/>
              </a:lnSpc>
            </a:pPr>
            <a:r>
              <a:rPr lang="en-US" sz="2000" dirty="0">
                <a:solidFill>
                  <a:srgbClr val="374151"/>
                </a:solidFill>
                <a:latin typeface="Times New Roman" panose="02020603050405020304" pitchFamily="18" charset="0"/>
                <a:cs typeface="Times New Roman" panose="02020603050405020304" pitchFamily="18" charset="0"/>
              </a:rPr>
              <a:t>Mobile </a:t>
            </a:r>
            <a:r>
              <a:rPr lang="en-US" sz="2000" dirty="0">
                <a:solidFill>
                  <a:srgbClr val="213264"/>
                </a:solidFill>
                <a:latin typeface="Times New Roman" panose="02020603050405020304" pitchFamily="18" charset="0"/>
                <a:cs typeface="Times New Roman" panose="02020603050405020304" pitchFamily="18" charset="0"/>
              </a:rPr>
              <a:t>application</a:t>
            </a:r>
            <a:r>
              <a:rPr lang="en-US" sz="2000" dirty="0">
                <a:solidFill>
                  <a:srgbClr val="374151"/>
                </a:solidFill>
                <a:latin typeface="Times New Roman" panose="02020603050405020304" pitchFamily="18" charset="0"/>
                <a:cs typeface="Times New Roman" panose="02020603050405020304" pitchFamily="18" charset="0"/>
              </a:rPr>
              <a:t> Development:</a:t>
            </a:r>
          </a:p>
          <a:p>
            <a:pPr marL="457200" lvl="1" algn="l">
              <a:lnSpc>
                <a:spcPct val="150000"/>
              </a:lnSpc>
            </a:pPr>
            <a:r>
              <a:rPr lang="en-US" sz="1800" b="1" i="0" dirty="0">
                <a:solidFill>
                  <a:schemeClr val="tx1"/>
                </a:solidFill>
                <a:effectLst/>
                <a:latin typeface="Times New Roman" panose="02020603050405020304" pitchFamily="18" charset="0"/>
                <a:cs typeface="Times New Roman" panose="02020603050405020304" pitchFamily="18" charset="0"/>
              </a:rPr>
              <a:t>                        Develop a companion mobile application for iOS and android </a:t>
            </a:r>
            <a:r>
              <a:rPr lang="en-US" sz="1800" b="1" i="0" dirty="0" err="1">
                <a:solidFill>
                  <a:schemeClr val="tx1"/>
                </a:solidFill>
                <a:effectLst/>
                <a:latin typeface="Times New Roman" panose="02020603050405020304" pitchFamily="18" charset="0"/>
                <a:cs typeface="Times New Roman" panose="02020603050405020304" pitchFamily="18" charset="0"/>
              </a:rPr>
              <a:t>platforms,providing</a:t>
            </a:r>
            <a:r>
              <a:rPr lang="en-US" sz="1800" b="1" i="0" dirty="0">
                <a:solidFill>
                  <a:schemeClr val="tx1"/>
                </a:solidFill>
                <a:effectLst/>
                <a:latin typeface="Times New Roman" panose="02020603050405020304" pitchFamily="18" charset="0"/>
                <a:cs typeface="Times New Roman" panose="02020603050405020304" pitchFamily="18" charset="0"/>
              </a:rPr>
              <a:t> users with more flexibility and accessibility to book tickets on the go.</a:t>
            </a:r>
          </a:p>
          <a:p>
            <a:pPr marL="457200" lvl="1" algn="l">
              <a:lnSpc>
                <a:spcPct val="150000"/>
              </a:lnSpc>
            </a:pPr>
            <a:r>
              <a:rPr lang="en-US" sz="2000" dirty="0">
                <a:solidFill>
                  <a:srgbClr val="213163"/>
                </a:solidFill>
                <a:latin typeface="Times New Roman" panose="02020603050405020304" pitchFamily="18" charset="0"/>
                <a:cs typeface="Times New Roman" panose="02020603050405020304" pitchFamily="18" charset="0"/>
              </a:rPr>
              <a:t>Social Media Integration:</a:t>
            </a:r>
          </a:p>
          <a:p>
            <a:pPr marL="457200" lvl="1" algn="l">
              <a:lnSpc>
                <a:spcPct val="150000"/>
              </a:lnSpc>
            </a:pPr>
            <a:r>
              <a:rPr lang="en-US" sz="1800" b="1" i="0" dirty="0">
                <a:solidFill>
                  <a:schemeClr val="tx2">
                    <a:lumMod val="10000"/>
                  </a:schemeClr>
                </a:solidFill>
                <a:effectLst/>
                <a:latin typeface="Times New Roman" panose="02020603050405020304" pitchFamily="18" charset="0"/>
                <a:cs typeface="Times New Roman" panose="02020603050405020304" pitchFamily="18" charset="0"/>
              </a:rPr>
              <a:t>                          Allow users to share their travel plans and booking confirmations on social media </a:t>
            </a:r>
            <a:r>
              <a:rPr lang="en-US" sz="1800" b="1" i="0" dirty="0" err="1">
                <a:solidFill>
                  <a:schemeClr val="tx2">
                    <a:lumMod val="10000"/>
                  </a:schemeClr>
                </a:solidFill>
                <a:effectLst/>
                <a:latin typeface="Times New Roman" panose="02020603050405020304" pitchFamily="18" charset="0"/>
                <a:cs typeface="Times New Roman" panose="02020603050405020304" pitchFamily="18" charset="0"/>
              </a:rPr>
              <a:t>platforms,increasing</a:t>
            </a:r>
            <a:r>
              <a:rPr lang="en-US" sz="1800" b="1" i="0" dirty="0">
                <a:solidFill>
                  <a:schemeClr val="tx2">
                    <a:lumMod val="10000"/>
                  </a:schemeClr>
                </a:solidFill>
                <a:effectLst/>
                <a:latin typeface="Times New Roman" panose="02020603050405020304" pitchFamily="18" charset="0"/>
                <a:cs typeface="Times New Roman" panose="02020603050405020304" pitchFamily="18" charset="0"/>
              </a:rPr>
              <a:t> brand visibility and user engagement</a:t>
            </a:r>
            <a:r>
              <a:rPr lang="en-US" sz="1800" b="1" dirty="0">
                <a:solidFill>
                  <a:schemeClr val="tx2">
                    <a:lumMod val="10000"/>
                  </a:schemeClr>
                </a:solidFill>
                <a:latin typeface="Times New Roman" panose="02020603050405020304" pitchFamily="18" charset="0"/>
                <a:cs typeface="Times New Roman" panose="02020603050405020304" pitchFamily="18" charset="0"/>
              </a:rPr>
              <a:t>. Enable users to share their booking status or upcoming travel plans on their social media profiles.</a:t>
            </a:r>
            <a:endParaRPr lang="en-US" sz="1800" b="1" i="0" dirty="0">
              <a:solidFill>
                <a:schemeClr val="tx2">
                  <a:lumMod val="10000"/>
                </a:schemeClr>
              </a:solidFill>
              <a:effectLst/>
              <a:latin typeface="Times New Roman" panose="02020603050405020304" pitchFamily="18" charset="0"/>
              <a:cs typeface="Times New Roman" panose="02020603050405020304" pitchFamily="18" charset="0"/>
            </a:endParaRPr>
          </a:p>
          <a:p>
            <a:pPr marL="457200" lvl="1" algn="l">
              <a:lnSpc>
                <a:spcPct val="150000"/>
              </a:lnSpc>
            </a:pPr>
            <a:r>
              <a:rPr lang="en-US" sz="1800" b="1" dirty="0">
                <a:solidFill>
                  <a:schemeClr val="tx2">
                    <a:lumMod val="10000"/>
                  </a:schemeClr>
                </a:solidFill>
                <a:latin typeface="Times New Roman" panose="02020603050405020304" pitchFamily="18" charset="0"/>
                <a:cs typeface="Times New Roman" panose="02020603050405020304" pitchFamily="18" charset="0"/>
              </a:rPr>
              <a:t>                          </a:t>
            </a:r>
            <a:endParaRPr lang="en-US" sz="1800" b="1" i="0" dirty="0">
              <a:solidFill>
                <a:schemeClr val="tx2">
                  <a:lumMod val="10000"/>
                </a:schemeClr>
              </a:solidFill>
              <a:effectLst/>
              <a:latin typeface="Times New Roman" panose="02020603050405020304" pitchFamily="18" charset="0"/>
              <a:cs typeface="Times New Roman" panose="02020603050405020304" pitchFamily="18" charset="0"/>
            </a:endParaRPr>
          </a:p>
          <a:p>
            <a:pPr marL="457200" lvl="1" algn="l">
              <a:lnSpc>
                <a:spcPct val="150000"/>
              </a:lnSpc>
            </a:pPr>
            <a:endParaRPr lang="en-US" sz="1800" b="0" i="0" dirty="0">
              <a:solidFill>
                <a:schemeClr val="tx2">
                  <a:lumMod val="10000"/>
                </a:schemeClr>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156</TotalTime>
  <Words>874</Words>
  <Application>Microsoft Office PowerPoint</Application>
  <PresentationFormat>On-screen Show (16:9)</PresentationFormat>
  <Paragraphs>58</Paragraphs>
  <Slides>17</Slides>
  <Notes>10</Notes>
  <HiddenSlides>0</HiddenSlides>
  <MMClips>0</MMClips>
  <ScaleCrop>false</ScaleCrop>
  <HeadingPairs>
    <vt:vector size="8" baseType="variant">
      <vt:variant>
        <vt:lpstr>Fonts Used</vt:lpstr>
      </vt:variant>
      <vt:variant>
        <vt:i4>4</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3" baseType="lpstr">
      <vt:lpstr>Arial</vt:lpstr>
      <vt:lpstr>Arial MT</vt:lpstr>
      <vt:lpstr>Calibri</vt:lpstr>
      <vt:lpstr>Times New Roman</vt:lpstr>
      <vt:lpstr>Simple Light</vt:lpstr>
      <vt:lpstr>PowerPoint Presentation</vt:lpstr>
      <vt:lpstr>PowerPoint Presentation</vt:lpstr>
      <vt:lpstr>ABSTRACT:                   In this project,the bus reservation system was developed by using the python and Django web frameworks.                   It is the effective method,which was significant and in the recent trends for the online bus seating booking systems.                   In this bus reservation system was developed for the purpose of booking seats in the bus through online.                   This system consists of some features such as user registration,route management,ticket booking and finding buses.                    The purpose of this system is to create a user-friendly and efficient platform for managing bus bookings and reservations.                     This project represents that the modernized step towards the bus reservation process ,it is also offering the reliable and scalable solution for the transportation.                     It handles the Python programming lamguage,Django web framework,Sqlite,databases,data analysis and insights of the data enables the better decision making and some strategic planning.                       </vt:lpstr>
      <vt:lpstr>Problem Statement:                                                     The problem statement of this bus reservation system is to develop a web-based reservation system using python and Django framework to do the process of booking bus tickets for passengers in an effective manner and in an user-friendly manner.</vt:lpstr>
      <vt:lpstr>Project Overview:                      The Bus Reservation System is a web-based application developed using python and Django framework.                         It aims to simplify the process of booking bus tickets for passengers while administrators with tools to manage  the details of  buses,routes,bookings,and user accounts efficiently.                          It involves creating an web interface for users to book bus tickets seamlessly and the administrators will access to manage the  routes,schedules and user information securely.                           In this system,the passengers can see real-time seat availability while making bookings to choose their seats conveniently so that’s why it is more reliable and user-friendly to the users.                             </vt:lpstr>
      <vt:lpstr>Proposed Solution:                     </vt:lpstr>
      <vt:lpstr>PowerPoint Presentation</vt:lpstr>
      <vt:lpstr>PowerPoint Presentation</vt:lpstr>
      <vt:lpstr>Technology Used</vt:lpstr>
      <vt:lpstr>Modelling &amp; Results: Identify entities:               It typically identifies the entities such as buses,routes,bookings and users. Define attributes:                for each entity,define the attributes are needed to be stored. Establish Realtionships:                  It determine the relationship between the entities.for example,if a bus may have multiple routes and it may be route multiple bookings. Model Implementations:                  It creates the models for each entity identified in the system. Results:                 we will effectively implement the system’s functionality and features.    </vt:lpstr>
      <vt:lpstr>Homepage</vt:lpstr>
      <vt:lpstr>Django administration page</vt:lpstr>
      <vt:lpstr>Finding the buses</vt:lpstr>
      <vt:lpstr>List of booking</vt:lpstr>
      <vt:lpstr>List of booking and cancellation of booking</vt:lpstr>
      <vt:lpstr>Conclusion:                      In conclusion, the Bus Reservation System developed using Python and Django offers a comprehensive solution for streamlining the process of booking bus tickets.                     With its robust features, user-friendly interface, and efficient management tools, the system provides numerous benefits for both passengers and administrators.                        With continuous maintenance and support,the system can evolve to meet the changing requirements of the transportation for both the users and the administrators.</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Sumathi K</cp:lastModifiedBy>
  <cp:revision>34</cp:revision>
  <dcterms:modified xsi:type="dcterms:W3CDTF">2024-04-08T16:29:03Z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